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385" r:id="rId2"/>
    <p:sldId id="444" r:id="rId3"/>
    <p:sldId id="445" r:id="rId4"/>
    <p:sldId id="446" r:id="rId5"/>
    <p:sldId id="455" r:id="rId6"/>
    <p:sldId id="449" r:id="rId7"/>
    <p:sldId id="450" r:id="rId8"/>
    <p:sldId id="451" r:id="rId9"/>
    <p:sldId id="454" r:id="rId10"/>
    <p:sldId id="453" r:id="rId11"/>
    <p:sldId id="433" r:id="rId12"/>
    <p:sldId id="434" r:id="rId13"/>
    <p:sldId id="435" r:id="rId14"/>
    <p:sldId id="440" r:id="rId15"/>
    <p:sldId id="441" r:id="rId16"/>
    <p:sldId id="436" r:id="rId17"/>
    <p:sldId id="437" r:id="rId18"/>
    <p:sldId id="438" r:id="rId19"/>
    <p:sldId id="443" r:id="rId20"/>
    <p:sldId id="442" r:id="rId21"/>
    <p:sldId id="425" r:id="rId22"/>
    <p:sldId id="426" r:id="rId23"/>
    <p:sldId id="427" r:id="rId24"/>
    <p:sldId id="428" r:id="rId25"/>
    <p:sldId id="429" r:id="rId26"/>
    <p:sldId id="430" r:id="rId27"/>
    <p:sldId id="432" r:id="rId28"/>
    <p:sldId id="412" r:id="rId29"/>
    <p:sldId id="413" r:id="rId30"/>
    <p:sldId id="414" r:id="rId31"/>
    <p:sldId id="415" r:id="rId32"/>
    <p:sldId id="423" r:id="rId33"/>
    <p:sldId id="420" r:id="rId34"/>
    <p:sldId id="424" r:id="rId35"/>
    <p:sldId id="400" r:id="rId36"/>
    <p:sldId id="401" r:id="rId37"/>
    <p:sldId id="402" r:id="rId38"/>
    <p:sldId id="405" r:id="rId39"/>
    <p:sldId id="406" r:id="rId40"/>
    <p:sldId id="407" r:id="rId41"/>
    <p:sldId id="410" r:id="rId42"/>
    <p:sldId id="404" r:id="rId43"/>
    <p:sldId id="409" r:id="rId44"/>
    <p:sldId id="411" r:id="rId45"/>
    <p:sldId id="395" r:id="rId46"/>
    <p:sldId id="396" r:id="rId47"/>
    <p:sldId id="397" r:id="rId48"/>
    <p:sldId id="399" r:id="rId49"/>
    <p:sldId id="398" r:id="rId50"/>
    <p:sldId id="391" r:id="rId51"/>
    <p:sldId id="392" r:id="rId52"/>
    <p:sldId id="393" r:id="rId53"/>
    <p:sldId id="394" r:id="rId54"/>
    <p:sldId id="386" r:id="rId55"/>
    <p:sldId id="387" r:id="rId56"/>
    <p:sldId id="388" r:id="rId57"/>
    <p:sldId id="389" r:id="rId58"/>
    <p:sldId id="390" r:id="rId59"/>
    <p:sldId id="379" r:id="rId60"/>
    <p:sldId id="383" r:id="rId61"/>
    <p:sldId id="382" r:id="rId62"/>
    <p:sldId id="381" r:id="rId63"/>
    <p:sldId id="378" r:id="rId64"/>
    <p:sldId id="384" r:id="rId65"/>
    <p:sldId id="359" r:id="rId66"/>
    <p:sldId id="372" r:id="rId67"/>
    <p:sldId id="375" r:id="rId68"/>
    <p:sldId id="373" r:id="rId69"/>
    <p:sldId id="376" r:id="rId70"/>
    <p:sldId id="377" r:id="rId71"/>
    <p:sldId id="371" r:id="rId72"/>
    <p:sldId id="360" r:id="rId73"/>
    <p:sldId id="361" r:id="rId74"/>
    <p:sldId id="362" r:id="rId75"/>
    <p:sldId id="363" r:id="rId76"/>
    <p:sldId id="364" r:id="rId77"/>
    <p:sldId id="366" r:id="rId78"/>
    <p:sldId id="367" r:id="rId79"/>
    <p:sldId id="368" r:id="rId80"/>
    <p:sldId id="369" r:id="rId81"/>
    <p:sldId id="370" r:id="rId82"/>
    <p:sldId id="365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279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8"/>
    <p:restoredTop sz="91344"/>
  </p:normalViewPr>
  <p:slideViewPr>
    <p:cSldViewPr snapToGrid="0" snapToObjects="1">
      <p:cViewPr varScale="1">
        <p:scale>
          <a:sx n="110" d="100"/>
          <a:sy n="110" d="100"/>
        </p:scale>
        <p:origin x="19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AF6D6-1DB0-1244-9B25-5A6D343B9057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69292-6ADB-0549-B350-F2240BA4F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3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7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46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6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45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5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05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Supposed to be a two day strike where you don’t do any professor related tasks and learn about BLM and challenges of underrepresented people, and what can be done to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51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where all of this started and popularized this year, which, for me was the black lives matter protests.</a:t>
            </a:r>
          </a:p>
          <a:p>
            <a:r>
              <a:rPr lang="en-US" dirty="0"/>
              <a:t>BLM has been around for many years, but the very public, and unfair, murders of black people by police ignited the movement</a:t>
            </a:r>
          </a:p>
          <a:p>
            <a:r>
              <a:rPr lang="en-US" dirty="0"/>
              <a:t>For instance, </a:t>
            </a:r>
            <a:r>
              <a:rPr lang="en-US" dirty="0" err="1"/>
              <a:t>geore</a:t>
            </a:r>
            <a:r>
              <a:rPr lang="en-US" dirty="0"/>
              <a:t> </a:t>
            </a:r>
            <a:r>
              <a:rPr lang="en-US" dirty="0" err="1"/>
              <a:t>floyd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84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Breonna Taylor was a nurse just at home in her apartment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01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Linden Cameron was a 13 year old shot in the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65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Daniel Prude who was pinned and hooded by officers, who then blamed it on drug overdose, which leverages deep seated biases about black people.</a:t>
            </a:r>
          </a:p>
          <a:p>
            <a:r>
              <a:rPr lang="en-US" dirty="0"/>
              <a:t>These events are tragic, and simply symptoms of a deep disparity between African </a:t>
            </a:r>
            <a:r>
              <a:rPr lang="en-US" dirty="0" err="1"/>
              <a:t>americans</a:t>
            </a:r>
            <a:r>
              <a:rPr lang="en-US" dirty="0"/>
              <a:t> and the rest of America.</a:t>
            </a:r>
          </a:p>
          <a:p>
            <a:r>
              <a:rPr lang="en-US" dirty="0"/>
              <a:t>The US has historically treated immigrants of all kinds poorly, but African </a:t>
            </a:r>
            <a:r>
              <a:rPr lang="en-US" dirty="0" err="1"/>
              <a:t>americans</a:t>
            </a:r>
            <a:r>
              <a:rPr lang="en-US" dirty="0"/>
              <a:t> have been systematically oppressed from day one of the nation’s founding.</a:t>
            </a:r>
          </a:p>
          <a:p>
            <a:r>
              <a:rPr lang="en-US" dirty="0"/>
              <a:t>BLM is simply the manifestation of the outrage at this inequity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6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95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the WNBA led the sports world in going on a strike to further publicize this issue, and other sports </a:t>
            </a:r>
            <a:r>
              <a:rPr lang="en-US" dirty="0" err="1"/>
              <a:t>leaguse</a:t>
            </a:r>
            <a:r>
              <a:rPr lang="en-US" dirty="0"/>
              <a:t> followed.</a:t>
            </a:r>
          </a:p>
          <a:p>
            <a:r>
              <a:rPr lang="en-US" dirty="0" err="1"/>
              <a:t>ScholarStrike</a:t>
            </a:r>
            <a:r>
              <a:rPr lang="en-US" dirty="0"/>
              <a:t> was a reaction by academics in support of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9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cancel class, I’ll list here terms that are worth searching for to educate your self a bit about what’s going on.  We will share these terms in the slack.</a:t>
            </a:r>
          </a:p>
          <a:p>
            <a:r>
              <a:rPr lang="en-US" dirty="0"/>
              <a:t>These are issues that I am not an expert in either, but I am happy to discuss these in recitation or OH.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6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52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75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9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23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66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10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1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9908-18BC-EC4D-A664-1E884C22F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9BBD-6E61-5D42-BA3A-D38B93B53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5B3F0-CABA-C941-A2E6-8DF86D20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92217-078E-ED47-866D-5E16B6DF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34E80-F639-E24F-98F3-FC09C63C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1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CEB-55B9-2E49-89EB-10D4FA5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F084D-7AC8-2A48-B958-F31514B80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5B056-5E1E-C84D-A88E-F10EC46B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6EA7C-F71D-2F47-B222-1B4D8949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ED5B7-1596-1F4A-964F-0898FDD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FDA76F-0E5A-4249-B176-E1994E136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FD9E5-8360-374D-986D-404B71F6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97E7-AD62-6440-AD9F-5D7E408A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85183-4F65-DC47-9527-BDF56952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74BF7-9D17-C441-A12D-4E51CE9B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E9CB-C423-8345-B6A3-27950230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2098-CE54-144C-9F13-16791B61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14DC7-43FC-3E4C-8DF8-7D946CFB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CD5B-8D9E-1041-96CA-8219B638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2E3C-B716-6044-B226-1888B44B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B5AF-6366-CA4F-91BD-7E5B594C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5060-8361-2446-8A27-EA747854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CCA17-11B6-214C-BC55-4F9848F7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E22FC-A757-764F-9BB1-98B1399B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B59E-6119-D44B-B9D2-52CB2E49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1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F2D1-E32C-7646-8FE5-2E9E40E2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72EF-EE2D-0242-AACD-E1F9AE9AC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7BA-55B0-1E4A-96EE-EF0C0E68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38F50-40A0-D945-8DCA-2C71F7CB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43CA-E152-BD4E-B0C4-32954845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B7114-A324-A045-83E3-79705FE9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30BD-FA9B-2E43-9122-D5EE6F04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F73D3-3DBF-C745-8FEA-543AEA989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99410-3988-0F45-BD59-9912D7B4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A9DF4-4E67-E345-8768-788FE1AD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8E562-310E-F541-B923-1E50C630F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BCBE8-9B26-1948-8D9D-77A104A3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77AA-815D-054E-B4F0-0A299456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EC6E7D-791C-884A-9DD2-F275A38F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8E9A-095A-E548-9B90-56AFE665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FAA96-C84E-D240-B67F-FCE34F8B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9BE89-45F5-4D45-B65F-AA4CAB18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AB3B9-39C8-E749-909D-0F6946A3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09492-C05A-D842-9539-1774D693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763A8-3FBF-7347-9D8A-BE5D846B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669A3-FADA-654B-94D8-97466D25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2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FBE4-21B5-A245-B028-21696B09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FC81-D4D9-DB4C-9371-4B21A116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65B70-BDBC-C74C-BD04-B5184A7F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80474-7502-9342-83A4-062FAB3E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71CD-4381-144E-8156-646902D4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AE36A-8C96-F545-9D32-C81AED43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D472-E44A-574C-B10E-F80E0010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46F453-AB0E-DD46-92D6-C76C0BDCD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44557-3BDC-DE4F-B39B-17F1BDF25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AF9BB-BD75-6A40-8BED-E46C44E2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0937A-BFB3-9B4E-BFA1-82C3F830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8472-F330-A946-85E5-CBBC99A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78272-D45E-8940-A858-A296E3827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A1BA-AC8D-A647-B20D-A7D86AB6E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9A83E-D6B3-7648-9CD4-E2529E56D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80CA5B40-14D0-3241-AA75-14C869BD6E31}" type="datetimeFigureOut">
              <a:rPr lang="en-US" smtClean="0"/>
              <a:pPr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28C7-1CA3-AE42-B751-6DEB4BC80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84AF-CB00-B44F-BE50-1E15CADED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750C9F15-D0DD-BA46-8413-FC9F5A6E3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DA5F-B3E6-FC47-B56B-EF6255D7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9D4E-E5F3-DE47-B553-A1010A676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6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B6C25-3CF0-634F-A8FC-3390E28B6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76" y="3521597"/>
            <a:ext cx="7963449" cy="6871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01304-A1B0-BD43-8927-42142EC6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4" y="1112617"/>
            <a:ext cx="10896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08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Incremental Dataflow</a:t>
            </a:r>
          </a:p>
        </p:txBody>
      </p:sp>
    </p:spTree>
    <p:extLst>
      <p:ext uri="{BB962C8B-B14F-4D97-AF65-F5344CB8AC3E}">
        <p14:creationId xmlns:p14="http://schemas.microsoft.com/office/powerpoint/2010/main" val="3095872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0309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Favorite music artist/band!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6684C7-B86D-934B-839E-D81CCB487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737" y="3128384"/>
            <a:ext cx="3022081" cy="29100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8C1F0-0C4B-9548-9560-87A9FD08EDC3}"/>
              </a:ext>
            </a:extLst>
          </p:cNvPr>
          <p:cNvSpPr txBox="1"/>
          <p:nvPr/>
        </p:nvSpPr>
        <p:spPr>
          <a:xfrm>
            <a:off x="9189474" y="603843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Is this a sandwich?</a:t>
            </a:r>
          </a:p>
        </p:txBody>
      </p:sp>
    </p:spTree>
    <p:extLst>
      <p:ext uri="{BB962C8B-B14F-4D97-AF65-F5344CB8AC3E}">
        <p14:creationId xmlns:p14="http://schemas.microsoft.com/office/powerpoint/2010/main" val="272716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A4 out: hypothesis-driven experiment design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Paper draft 10/29 </a:t>
            </a:r>
          </a:p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easychair.org</a:t>
            </a:r>
            <a:r>
              <a:rPr lang="en-US" sz="2000" dirty="0"/>
              <a:t>/conferences/?conf=w611320 </a:t>
            </a:r>
          </a:p>
          <a:p>
            <a:pPr marL="0" indent="0">
              <a:buNone/>
            </a:pPr>
            <a:r>
              <a:rPr lang="en-US" sz="2000" dirty="0"/>
              <a:t>Invites emailed to serve on the program committee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EEFB0-643C-EE4A-902A-7A24C64E5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93" y="4990155"/>
            <a:ext cx="5449494" cy="3510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EA6648-D31C-9C4F-8BAA-FCC2C4BCE32C}"/>
              </a:ext>
            </a:extLst>
          </p:cNvPr>
          <p:cNvSpPr txBox="1"/>
          <p:nvPr/>
        </p:nvSpPr>
        <p:spPr>
          <a:xfrm>
            <a:off x="8050594" y="5130802"/>
            <a:ext cx="3132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Example draft submission from 2019 w6113</a:t>
            </a:r>
          </a:p>
        </p:txBody>
      </p:sp>
    </p:spTree>
    <p:extLst>
      <p:ext uri="{BB962C8B-B14F-4D97-AF65-F5344CB8AC3E}">
        <p14:creationId xmlns:p14="http://schemas.microsoft.com/office/powerpoint/2010/main" val="2405233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572D-51E2-DC44-A5BA-C179C3D4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Draft: Reproduce and Extend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1738-F613-D44A-8AF3-25812BB0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06610" cy="493399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Introduction</a:t>
            </a:r>
          </a:p>
          <a:p>
            <a:pPr marL="0" indent="0">
              <a:buNone/>
            </a:pPr>
            <a:r>
              <a:rPr lang="en-US" dirty="0"/>
              <a:t>The motivation for what you will reproduce.</a:t>
            </a:r>
          </a:p>
          <a:p>
            <a:pPr marL="0" indent="0">
              <a:buNone/>
            </a:pPr>
            <a:r>
              <a:rPr lang="en-US" dirty="0"/>
              <a:t>Clear reason for why the system you will implement within is appropriate.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Technical Approach</a:t>
            </a:r>
          </a:p>
          <a:p>
            <a:pPr marL="0" indent="0">
              <a:buNone/>
            </a:pPr>
            <a:r>
              <a:rPr lang="en-US" dirty="0"/>
              <a:t>Detailed description of algorithms you will reproduce, and specifically how they will be implemented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Experiments</a:t>
            </a:r>
          </a:p>
          <a:p>
            <a:pPr marL="0" indent="0">
              <a:buNone/>
            </a:pPr>
            <a:r>
              <a:rPr lang="en-US" dirty="0"/>
              <a:t>List the hypothesis, baselines experiment designs</a:t>
            </a:r>
          </a:p>
          <a:p>
            <a:pPr marL="0" indent="0">
              <a:buNone/>
            </a:pPr>
            <a:r>
              <a:rPr lang="en-US" dirty="0"/>
              <a:t>OK to not have run experiments</a:t>
            </a:r>
          </a:p>
        </p:txBody>
      </p:sp>
    </p:spTree>
    <p:extLst>
      <p:ext uri="{BB962C8B-B14F-4D97-AF65-F5344CB8AC3E}">
        <p14:creationId xmlns:p14="http://schemas.microsoft.com/office/powerpoint/2010/main" val="57305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572D-51E2-DC44-A5BA-C179C3D4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Draft: 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1738-F613-D44A-8AF3-25812BB0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740797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Introduction</a:t>
            </a:r>
          </a:p>
          <a:p>
            <a:pPr marL="0" indent="0">
              <a:buNone/>
            </a:pPr>
            <a:r>
              <a:rPr lang="en-US" dirty="0"/>
              <a:t>The argument flow from problem to your novelty should be clear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Technical Approach</a:t>
            </a:r>
          </a:p>
          <a:p>
            <a:pPr marL="0" indent="0">
              <a:buNone/>
            </a:pPr>
            <a:r>
              <a:rPr lang="en-US" dirty="0"/>
              <a:t>Describe a naïve version of your solution highlights the ideas (but may be inefficient/unoptimized)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Experiments</a:t>
            </a:r>
          </a:p>
          <a:p>
            <a:pPr marL="0" indent="0">
              <a:buNone/>
            </a:pPr>
            <a:r>
              <a:rPr lang="en-US" dirty="0"/>
              <a:t>List the hypothesis, baselines experiment designs</a:t>
            </a:r>
          </a:p>
          <a:p>
            <a:pPr marL="0" indent="0">
              <a:buNone/>
            </a:pPr>
            <a:r>
              <a:rPr lang="en-US" dirty="0"/>
              <a:t>OK to not have run 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2184C6-79B3-BF4B-B31E-84CDE6DC9BE1}"/>
              </a:ext>
            </a:extLst>
          </p:cNvPr>
          <p:cNvSpPr txBox="1"/>
          <p:nvPr/>
        </p:nvSpPr>
        <p:spPr>
          <a:xfrm>
            <a:off x="6096000" y="1825624"/>
            <a:ext cx="56137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Avenir Next" panose="020B0503020202020204" pitchFamily="34" charset="0"/>
              </a:rPr>
              <a:t>Related Work</a:t>
            </a:r>
          </a:p>
          <a:p>
            <a:r>
              <a:rPr lang="en-US" dirty="0">
                <a:latin typeface="Avenir Next" panose="020B0503020202020204" pitchFamily="34" charset="0"/>
              </a:rPr>
              <a:t>Define dimensions that distinguish your work from prior works</a:t>
            </a:r>
          </a:p>
          <a:p>
            <a:pPr algn="l"/>
            <a:endParaRPr lang="en-US" b="1" dirty="0">
              <a:latin typeface="Avenir Next" panose="020B0503020202020204" pitchFamily="34" charset="0"/>
            </a:endParaRPr>
          </a:p>
          <a:p>
            <a:pPr algn="l"/>
            <a:r>
              <a:rPr lang="en-US" b="1" dirty="0">
                <a:latin typeface="Avenir Next" panose="020B0503020202020204" pitchFamily="34" charset="0"/>
              </a:rPr>
              <a:t>Timely Dataflow </a:t>
            </a:r>
            <a:r>
              <a:rPr lang="en-US" dirty="0">
                <a:latin typeface="Avenir Next" panose="020B0503020202020204" pitchFamily="34" charset="0"/>
              </a:rPr>
              <a:t>defines similar categories: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Acyclic batch data flow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Incremental computation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Stream processing systems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Cyclic dataflows</a:t>
            </a:r>
          </a:p>
          <a:p>
            <a:pPr algn="l"/>
            <a:endParaRPr lang="en-US" dirty="0">
              <a:latin typeface="Avenir Next" panose="020B0503020202020204" pitchFamily="34" charset="0"/>
            </a:endParaRP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See </a:t>
            </a:r>
            <a:r>
              <a:rPr lang="en-US" b="1" dirty="0">
                <a:latin typeface="Avenir Next" panose="020B0503020202020204" pitchFamily="34" charset="0"/>
              </a:rPr>
              <a:t>How to Architect a Query Complier, Revisited </a:t>
            </a:r>
            <a:r>
              <a:rPr lang="en-US" dirty="0">
                <a:latin typeface="Avenir Next" panose="020B0503020202020204" pitchFamily="34" charset="0"/>
              </a:rPr>
              <a:t>for a strong related works section</a:t>
            </a:r>
          </a:p>
        </p:txBody>
      </p:sp>
    </p:spTree>
    <p:extLst>
      <p:ext uri="{BB962C8B-B14F-4D97-AF65-F5344CB8AC3E}">
        <p14:creationId xmlns:p14="http://schemas.microsoft.com/office/powerpoint/2010/main" val="4000856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10/20	Kostas </a:t>
            </a:r>
            <a:r>
              <a:rPr lang="en-US" sz="2200" b="1" dirty="0" err="1">
                <a:solidFill>
                  <a:srgbClr val="FF0000"/>
                </a:solidFill>
              </a:rPr>
              <a:t>Karanasos</a:t>
            </a:r>
            <a:r>
              <a:rPr lang="en-US" sz="2200" b="1" dirty="0">
                <a:solidFill>
                  <a:srgbClr val="FF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Lab overview + In-</a:t>
            </a:r>
            <a:r>
              <a:rPr lang="en-US" sz="2200" b="1" dirty="0" err="1">
                <a:solidFill>
                  <a:srgbClr val="FF0000"/>
                </a:solidFill>
              </a:rPr>
              <a:t>db</a:t>
            </a:r>
            <a:r>
              <a:rPr lang="en-US" sz="2200" b="1" dirty="0">
                <a:solidFill>
                  <a:srgbClr val="FF0000"/>
                </a:solidFill>
              </a:rPr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CAD9D-E37A-464C-AEE9-E7EA4F76557B}"/>
              </a:ext>
            </a:extLst>
          </p:cNvPr>
          <p:cNvSpPr txBox="1"/>
          <p:nvPr/>
        </p:nvSpPr>
        <p:spPr>
          <a:xfrm rot="1377050">
            <a:off x="6187797" y="3491219"/>
            <a:ext cx="3138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Avenir Next" panose="020B0503020202020204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423383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Suppose data arrives in timestamp order, and the dataflow groups by timestamp.  What drawbacks would Naiad exhibit compared to batch systems?  How could they be addressed?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To what extent could a batch system (e.g., Spark, Cloud DB) be adopted to support Naiad’s ideas?  Try to sketch a solution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Let’s say you built a SQL engine on top of Naiad.  What properties would the engine have beyond a typical SQL engine?</a:t>
            </a:r>
          </a:p>
        </p:txBody>
      </p:sp>
    </p:spTree>
    <p:extLst>
      <p:ext uri="{BB962C8B-B14F-4D97-AF65-F5344CB8AC3E}">
        <p14:creationId xmlns:p14="http://schemas.microsoft.com/office/powerpoint/2010/main" val="1258910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D77ADA1-D00A-CA48-911F-DA92A556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635" y="1433265"/>
            <a:ext cx="6694365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8190584" y="6493382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thumbsandammo.blogspot.com</a:t>
            </a:r>
            <a:r>
              <a:rPr lang="en-US" dirty="0"/>
              <a:t>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EF9F8-42E9-0143-B01F-054183EB3771}"/>
              </a:ext>
            </a:extLst>
          </p:cNvPr>
          <p:cNvSpPr txBox="1"/>
          <p:nvPr/>
        </p:nvSpPr>
        <p:spPr>
          <a:xfrm>
            <a:off x="5706779" y="4953605"/>
            <a:ext cx="6276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2 Thumbs 4 SPEAKING UP</a:t>
            </a:r>
          </a:p>
        </p:txBody>
      </p:sp>
    </p:spTree>
    <p:extLst>
      <p:ext uri="{BB962C8B-B14F-4D97-AF65-F5344CB8AC3E}">
        <p14:creationId xmlns:p14="http://schemas.microsoft.com/office/powerpoint/2010/main" val="236779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Suppose data arrives in timestamp order, and the dataflow groups by timestamp.  What drawbacks would Naiad exhibit compared to batch systems?  How could they be addressed?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To what extent could a batch system (e.g., Spark, Cloud DB) be adopted to support Naiad’s ideas?  Try to sketch a solution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Let’s say you built a SQL engine on top of Naiad.  What properties would the engine have beyond a typical SQL engine?</a:t>
            </a:r>
          </a:p>
        </p:txBody>
      </p:sp>
    </p:spTree>
    <p:extLst>
      <p:ext uri="{BB962C8B-B14F-4D97-AF65-F5344CB8AC3E}">
        <p14:creationId xmlns:p14="http://schemas.microsoft.com/office/powerpoint/2010/main" val="668860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Materialized Views</a:t>
            </a:r>
          </a:p>
        </p:txBody>
      </p:sp>
    </p:spTree>
    <p:extLst>
      <p:ext uri="{BB962C8B-B14F-4D97-AF65-F5344CB8AC3E}">
        <p14:creationId xmlns:p14="http://schemas.microsoft.com/office/powerpoint/2010/main" val="1401148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B6C25-3CF0-634F-A8FC-3390E28B6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76" y="3521597"/>
            <a:ext cx="7963449" cy="6871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01304-A1B0-BD43-8927-42142EC6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4" y="1112617"/>
            <a:ext cx="10896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10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Batch Dataflow</a:t>
            </a:r>
          </a:p>
        </p:txBody>
      </p:sp>
    </p:spTree>
    <p:extLst>
      <p:ext uri="{BB962C8B-B14F-4D97-AF65-F5344CB8AC3E}">
        <p14:creationId xmlns:p14="http://schemas.microsoft.com/office/powerpoint/2010/main" val="1378763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What would be a good </a:t>
            </a:r>
            <a:r>
              <a:rPr lang="en-US" sz="3200">
                <a:cs typeface="Arial" panose="020B0604020202020204" pitchFamily="34" charset="0"/>
              </a:rPr>
              <a:t>warmup discussion </a:t>
            </a:r>
          </a:p>
          <a:p>
            <a:pPr marL="0" indent="0" algn="ctr">
              <a:buNone/>
            </a:pPr>
            <a:r>
              <a:rPr lang="en-US" sz="3200">
                <a:cs typeface="Arial" panose="020B0604020202020204" pitchFamily="34" charset="0"/>
              </a:rPr>
              <a:t>for next class?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22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Paper draft: 11/29.  Submit through conf review site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91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10/20	Kostas </a:t>
            </a:r>
            <a:r>
              <a:rPr lang="en-US" sz="2200" b="1" dirty="0" err="1">
                <a:solidFill>
                  <a:srgbClr val="FF0000"/>
                </a:solidFill>
              </a:rPr>
              <a:t>Karanasos</a:t>
            </a:r>
            <a:r>
              <a:rPr lang="en-US" sz="2200" b="1" dirty="0">
                <a:solidFill>
                  <a:srgbClr val="FF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Lab overview + In-</a:t>
            </a:r>
            <a:r>
              <a:rPr lang="en-US" sz="2200" b="1" dirty="0" err="1">
                <a:solidFill>
                  <a:srgbClr val="FF0000"/>
                </a:solidFill>
              </a:rPr>
              <a:t>db</a:t>
            </a:r>
            <a:r>
              <a:rPr lang="en-US" sz="2200" b="1" dirty="0">
                <a:solidFill>
                  <a:srgbClr val="FF0000"/>
                </a:solidFill>
              </a:rPr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1492230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MR and RDD’s fault tolerance approaches (assumptions, where information is managed,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Compare the different “big data” systems we’ve read so far: Dremel/Snowflake, Spark, MR, Parallel </a:t>
            </a:r>
            <a:r>
              <a:rPr lang="en-US" dirty="0" err="1"/>
              <a:t>DBs.</a:t>
            </a:r>
            <a:r>
              <a:rPr lang="en-US" dirty="0"/>
              <a:t>  What dimensions matter?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Translate the concepts in RDDs into database terminology. </a:t>
            </a:r>
          </a:p>
        </p:txBody>
      </p:sp>
    </p:spTree>
    <p:extLst>
      <p:ext uri="{BB962C8B-B14F-4D97-AF65-F5344CB8AC3E}">
        <p14:creationId xmlns:p14="http://schemas.microsoft.com/office/powerpoint/2010/main" val="600490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8190584" y="6493382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thumbsandammo.blogspot.com</a:t>
            </a:r>
            <a:r>
              <a:rPr lang="en-US" dirty="0"/>
              <a:t>/</a:t>
            </a:r>
          </a:p>
        </p:txBody>
      </p:sp>
      <p:pic>
        <p:nvPicPr>
          <p:cNvPr id="1028" name="Picture 4" descr="Two Thumbs up for - rambo thumbs up | Meme Generator">
            <a:extLst>
              <a:ext uri="{FF2B5EF4-FFF2-40B4-BE49-F238E27FC236}">
                <a16:creationId xmlns:a16="http://schemas.microsoft.com/office/drawing/2014/main" id="{FB19F1AE-47B3-F544-941C-F97B4845F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313" y="1073397"/>
            <a:ext cx="6595687" cy="471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EF9F8-42E9-0143-B01F-054183EB3771}"/>
              </a:ext>
            </a:extLst>
          </p:cNvPr>
          <p:cNvSpPr txBox="1"/>
          <p:nvPr/>
        </p:nvSpPr>
        <p:spPr>
          <a:xfrm>
            <a:off x="6650593" y="4676606"/>
            <a:ext cx="4487126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6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SPEAKING UP</a:t>
            </a:r>
          </a:p>
        </p:txBody>
      </p:sp>
    </p:spTree>
    <p:extLst>
      <p:ext uri="{BB962C8B-B14F-4D97-AF65-F5344CB8AC3E}">
        <p14:creationId xmlns:p14="http://schemas.microsoft.com/office/powerpoint/2010/main" val="487771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MR and RDD’s fault tolerance approaches (assumptions, where information is managed,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Compare the different “big data” systems we’ve read so far: Dremel/Snowflake, Spark, MR, Parallel </a:t>
            </a:r>
            <a:r>
              <a:rPr lang="en-US" dirty="0" err="1"/>
              <a:t>DBs.</a:t>
            </a:r>
            <a:r>
              <a:rPr lang="en-US" dirty="0"/>
              <a:t>  What dimensions matter?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Translate the concepts in RDDs into database terminology. </a:t>
            </a:r>
          </a:p>
        </p:txBody>
      </p:sp>
    </p:spTree>
    <p:extLst>
      <p:ext uri="{BB962C8B-B14F-4D97-AF65-F5344CB8AC3E}">
        <p14:creationId xmlns:p14="http://schemas.microsoft.com/office/powerpoint/2010/main" val="3607567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UDFs</a:t>
            </a:r>
          </a:p>
        </p:txBody>
      </p:sp>
    </p:spTree>
    <p:extLst>
      <p:ext uri="{BB962C8B-B14F-4D97-AF65-F5344CB8AC3E}">
        <p14:creationId xmlns:p14="http://schemas.microsoft.com/office/powerpoint/2010/main" val="3704145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Wh</a:t>
            </a:r>
            <a:r>
              <a:rPr lang="en-US" sz="3200" dirty="0">
                <a:cs typeface="Arial" panose="020B0604020202020204" pitchFamily="34" charset="0"/>
              </a:rPr>
              <a:t>at shows are you watching these days?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7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0309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Have you watched the social dilemma?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544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A2 graded, reference code is out</a:t>
            </a:r>
          </a:p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Paper draft: 11/29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92841D-D74F-C646-B545-5E172C2F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267" y="2661486"/>
            <a:ext cx="6760533" cy="351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7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10/13	Wolfgang </a:t>
            </a:r>
            <a:r>
              <a:rPr lang="en-US" sz="2200" b="1" dirty="0" err="1">
                <a:solidFill>
                  <a:srgbClr val="FF0000"/>
                </a:solidFill>
              </a:rPr>
              <a:t>Gatterbauer</a:t>
            </a:r>
            <a:r>
              <a:rPr lang="en-US" sz="2200" b="1" dirty="0">
                <a:solidFill>
                  <a:srgbClr val="FF0000"/>
                </a:solidFill>
              </a:rPr>
              <a:t> (Northeastern)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</a:t>
            </a:r>
            <a:r>
              <a:rPr lang="en-US" sz="2200" b="1" dirty="0" err="1">
                <a:solidFill>
                  <a:srgbClr val="FF0000"/>
                </a:solidFill>
              </a:rPr>
              <a:t>QueryVis</a:t>
            </a:r>
            <a:endParaRPr lang="en-US" sz="2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0AFCB-9D96-714A-AFEE-AC6FED940CDC}"/>
              </a:ext>
            </a:extLst>
          </p:cNvPr>
          <p:cNvSpPr txBox="1"/>
          <p:nvPr/>
        </p:nvSpPr>
        <p:spPr>
          <a:xfrm rot="20007408">
            <a:off x="4081115" y="642902"/>
            <a:ext cx="3138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Avenir Next" panose="020B0503020202020204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501774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Come up with some killer use cases for UDFs.  (Combined with user defined types, UDFs are </a:t>
            </a:r>
            <a:r>
              <a:rPr lang="en-US" i="1" dirty="0"/>
              <a:t>very powerful!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WHEN and HOW do UDFs pose a problem for query optimization and execution?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Beyond caching, what other tricks might accelerate queries that use UDFs</a:t>
            </a:r>
          </a:p>
        </p:txBody>
      </p:sp>
    </p:spTree>
    <p:extLst>
      <p:ext uri="{BB962C8B-B14F-4D97-AF65-F5344CB8AC3E}">
        <p14:creationId xmlns:p14="http://schemas.microsoft.com/office/powerpoint/2010/main" val="249855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098" name="Picture 2" descr="upload.wikimedia.org/wikipedia/commons/7/74/Bei...">
            <a:extLst>
              <a:ext uri="{FF2B5EF4-FFF2-40B4-BE49-F238E27FC236}">
                <a16:creationId xmlns:a16="http://schemas.microsoft.com/office/drawing/2014/main" id="{EFEEBB88-1ACF-A947-A0A7-1BB65178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4" y="0"/>
            <a:ext cx="4869656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7591611" y="6493382"/>
            <a:ext cx="43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Thumb_signal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18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Come up with some killer use cases for UDFs.  (Combined with user defined types, UDFs are </a:t>
            </a:r>
            <a:r>
              <a:rPr lang="en-US" i="1" dirty="0"/>
              <a:t>very powerful!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WHEN and HOW do UDFs pose a problem for query optimization and execution?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Beyond caching, what other tricks might accelerate queries that use UDFs</a:t>
            </a:r>
          </a:p>
        </p:txBody>
      </p:sp>
    </p:spTree>
    <p:extLst>
      <p:ext uri="{BB962C8B-B14F-4D97-AF65-F5344CB8AC3E}">
        <p14:creationId xmlns:p14="http://schemas.microsoft.com/office/powerpoint/2010/main" val="2213658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Query Compilation</a:t>
            </a:r>
          </a:p>
        </p:txBody>
      </p:sp>
    </p:spTree>
    <p:extLst>
      <p:ext uri="{BB962C8B-B14F-4D97-AF65-F5344CB8AC3E}">
        <p14:creationId xmlns:p14="http://schemas.microsoft.com/office/powerpoint/2010/main" val="329169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500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What are some types of disaggregation in your </a:t>
            </a:r>
            <a:r>
              <a:rPr lang="en-US"/>
              <a:t>daily life?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When is it sensible to disaggregate vs consolidate?</a:t>
            </a:r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302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for the bug reports!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Vote: Share and review paper drafts (due 10-22)?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AC479-8564-E540-856A-B6A3CD943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48" t="41045" r="18109" b="52247"/>
          <a:stretch/>
        </p:blipFill>
        <p:spPr>
          <a:xfrm>
            <a:off x="8995141" y="3030070"/>
            <a:ext cx="2282460" cy="11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68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10/13	Wolfgang </a:t>
            </a:r>
            <a:r>
              <a:rPr lang="en-US" sz="2200" b="1" dirty="0" err="1">
                <a:solidFill>
                  <a:srgbClr val="FF0000"/>
                </a:solidFill>
              </a:rPr>
              <a:t>Gatterbauer</a:t>
            </a:r>
            <a:r>
              <a:rPr lang="en-US" sz="2200" b="1" dirty="0">
                <a:solidFill>
                  <a:srgbClr val="FF0000"/>
                </a:solidFill>
              </a:rPr>
              <a:t> (Northeastern)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</a:t>
            </a:r>
            <a:r>
              <a:rPr lang="en-US" sz="2200" b="1" dirty="0" err="1">
                <a:solidFill>
                  <a:srgbClr val="FF0000"/>
                </a:solidFill>
              </a:rPr>
              <a:t>QueryVis</a:t>
            </a:r>
            <a:endParaRPr lang="en-US" sz="2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975184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764C-D190-7D45-8D18-899A6D6C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Queryvis.com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AAFE-CF4E-DA44-A226-0133D5DDC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QueryVis">
            <a:extLst>
              <a:ext uri="{FF2B5EF4-FFF2-40B4-BE49-F238E27FC236}">
                <a16:creationId xmlns:a16="http://schemas.microsoft.com/office/drawing/2014/main" id="{14AC6D45-1826-E54F-9AD6-3D8CDC8E9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98" y="1690688"/>
            <a:ext cx="9936803" cy="473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29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deadline has passed.  5 grace days in effect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Paper draft 10/29 </a:t>
            </a:r>
          </a:p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easychair.org</a:t>
            </a:r>
            <a:r>
              <a:rPr lang="en-US" sz="2000" dirty="0"/>
              <a:t>/conferences/?conf=w611320 </a:t>
            </a:r>
          </a:p>
          <a:p>
            <a:pPr marL="0" indent="0">
              <a:buNone/>
            </a:pPr>
            <a:r>
              <a:rPr lang="en-US" sz="2000" dirty="0"/>
              <a:t>Invites emailed to serve on the program committee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670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5273-7943-8D43-BFD2-B059BB5A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B22C-CCED-4644-AFC2-BD3673D6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Choose a notetaker that as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been a notetaker in the past</a:t>
            </a:r>
          </a:p>
        </p:txBody>
      </p:sp>
    </p:spTree>
    <p:extLst>
      <p:ext uri="{BB962C8B-B14F-4D97-AF65-F5344CB8AC3E}">
        <p14:creationId xmlns:p14="http://schemas.microsoft.com/office/powerpoint/2010/main" val="133604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5273-7943-8D43-BFD2-B059BB5A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B22C-CCED-4644-AFC2-BD3673D6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Choose a notetaker that as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been a notetaker in the past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D809-DAC1-4648-A380-24251896F795}"/>
              </a:ext>
            </a:extLst>
          </p:cNvPr>
          <p:cNvSpPr txBox="1"/>
          <p:nvPr/>
        </p:nvSpPr>
        <p:spPr>
          <a:xfrm>
            <a:off x="349624" y="3143816"/>
            <a:ext cx="37112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SELECT name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Person P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P.pid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NOT IN (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SELECT P2.pid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FROM Person P2, Notes 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WHERE P2.pid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N.pid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BD2A3C-767A-BB4E-9300-F08E76233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282950"/>
            <a:ext cx="76581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57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8"/>
            <a:ext cx="11003734" cy="5084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</a:t>
            </a:r>
            <a:r>
              <a:rPr lang="en-US" dirty="0" err="1"/>
              <a:t>Hyper’s</a:t>
            </a:r>
            <a:r>
              <a:rPr lang="en-US" dirty="0"/>
              <a:t> compilation vs </a:t>
            </a:r>
            <a:r>
              <a:rPr lang="en-US" dirty="0" err="1"/>
              <a:t>MonetDB’s</a:t>
            </a:r>
            <a:r>
              <a:rPr lang="en-US" dirty="0"/>
              <a:t> vectorization or Volcano.  In what specific cases is one better and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logic makes sense to keep in C++ as opposed to LLVM?  List some examples and why.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How is query compilation tricky from a software engineering perspective? What could be done to improve this aspect?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2717696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098" name="Picture 2" descr="upload.wikimedia.org/wikipedia/commons/7/74/Bei...">
            <a:extLst>
              <a:ext uri="{FF2B5EF4-FFF2-40B4-BE49-F238E27FC236}">
                <a16:creationId xmlns:a16="http://schemas.microsoft.com/office/drawing/2014/main" id="{EFEEBB88-1ACF-A947-A0A7-1BB65178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4" y="0"/>
            <a:ext cx="4869656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7591611" y="6493382"/>
            <a:ext cx="43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Thumb_signal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3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8"/>
            <a:ext cx="11003734" cy="5084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</a:t>
            </a:r>
            <a:r>
              <a:rPr lang="en-US" dirty="0" err="1"/>
              <a:t>Hyper’s</a:t>
            </a:r>
            <a:r>
              <a:rPr lang="en-US" dirty="0"/>
              <a:t> compilation vs </a:t>
            </a:r>
            <a:r>
              <a:rPr lang="en-US" dirty="0" err="1"/>
              <a:t>MonetDB’s</a:t>
            </a:r>
            <a:r>
              <a:rPr lang="en-US" dirty="0"/>
              <a:t> vectorization or Volcano.  In what specific cases is one better and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logic makes sense to keep in C++ as opposed to LLVM?  List some examples and why.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How is query compilation tricky from a software engineering perspective? What could be done to improve this aspect?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1433726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9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Cloud DBs</a:t>
            </a:r>
          </a:p>
        </p:txBody>
      </p:sp>
    </p:spTree>
    <p:extLst>
      <p:ext uri="{BB962C8B-B14F-4D97-AF65-F5344CB8AC3E}">
        <p14:creationId xmlns:p14="http://schemas.microsoft.com/office/powerpoint/2010/main" val="2856352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then c</a:t>
            </a:r>
            <a:r>
              <a:rPr lang="en-US" sz="3200" dirty="0">
                <a:cs typeface="Arial" panose="020B0604020202020204" pitchFamily="34" charset="0"/>
              </a:rPr>
              <a:t>lick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You’ve read industry and academic papers</a:t>
            </a:r>
            <a:r>
              <a:rPr lang="en-US"/>
              <a:t>.  </a:t>
            </a:r>
          </a:p>
          <a:p>
            <a:pPr marL="0" indent="0" algn="ctr">
              <a:buNone/>
            </a:pPr>
            <a:r>
              <a:rPr lang="en-US"/>
              <a:t>What </a:t>
            </a:r>
            <a:r>
              <a:rPr lang="en-US" dirty="0"/>
              <a:t>do you feel are the strengths and </a:t>
            </a:r>
            <a:r>
              <a:rPr lang="en-US"/>
              <a:t>weaknesses?</a:t>
            </a:r>
            <a:endParaRPr lang="en-US" dirty="0"/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8622081" y="661177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75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released</a:t>
            </a:r>
          </a:p>
          <a:p>
            <a:pPr marL="0" indent="0">
              <a:buNone/>
            </a:pPr>
            <a:r>
              <a:rPr lang="en-US" dirty="0"/>
              <a:t>A5 is extra credit (optional)</a:t>
            </a:r>
          </a:p>
          <a:p>
            <a:pPr marL="0" indent="0">
              <a:buNone/>
            </a:pPr>
            <a:r>
              <a:rPr lang="en-US" dirty="0"/>
              <a:t>Proposal comments sent via slack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Keeping existing lecture sequencing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was partly to time with Prof Vasiliki’s talk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829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E641-37F1-5E4E-A54F-FD382FD6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3E86-9CA1-6043-824C-7643D2C0F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8" y="1825625"/>
            <a:ext cx="472185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 over assignment &amp; concepts in class (x2)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More tests (x4)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5 late days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88C3B-1018-A64B-A1FE-031D9FBA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921" y="0"/>
            <a:ext cx="722707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8FFB63-EE08-2F42-9AA4-C753DFAF4ED8}"/>
              </a:ext>
            </a:extLst>
          </p:cNvPr>
          <p:cNvSpPr txBox="1"/>
          <p:nvPr/>
        </p:nvSpPr>
        <p:spPr>
          <a:xfrm>
            <a:off x="8836480" y="230188"/>
            <a:ext cx="290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Almost Unrelenting</a:t>
            </a:r>
          </a:p>
        </p:txBody>
      </p:sp>
    </p:spTree>
    <p:extLst>
      <p:ext uri="{BB962C8B-B14F-4D97-AF65-F5344CB8AC3E}">
        <p14:creationId xmlns:p14="http://schemas.microsoft.com/office/powerpoint/2010/main" val="622542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7"/>
            <a:ext cx="11003734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What are the similarities between Dremel/Snowflake and Gamma?  What are the differences?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Does in-situ processing really mean?  For instance, does data not need to be loaded?  What are its strengths and drawbacks?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Speculate about future iterations software or hardware “disaggregation.   How might it affect DBMS design?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496535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A390-E0AC-5442-AF02-CA1BE1B3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72CCB-3860-C449-9F38-87504D6C0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9F46E-FD42-2943-B0DE-CDF8E084B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16694"/>
            <a:ext cx="9626600" cy="378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CDADB1-E805-0D44-BB9B-3F080405C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28" y="1447800"/>
            <a:ext cx="9652000" cy="396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A3D59-0012-824D-9542-8D39EFCFD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2743200"/>
            <a:ext cx="9626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4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8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Column Stores</a:t>
            </a:r>
          </a:p>
        </p:txBody>
      </p:sp>
    </p:spTree>
    <p:extLst>
      <p:ext uri="{BB962C8B-B14F-4D97-AF65-F5344CB8AC3E}">
        <p14:creationId xmlns:p14="http://schemas.microsoft.com/office/powerpoint/2010/main" val="2262804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then c</a:t>
            </a:r>
            <a:r>
              <a:rPr lang="en-US" sz="3200" dirty="0">
                <a:cs typeface="Arial" panose="020B0604020202020204" pitchFamily="34" charset="0"/>
              </a:rPr>
              <a:t>lick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Which restaurant do you want to go most </a:t>
            </a:r>
          </a:p>
          <a:p>
            <a:pPr marL="0" indent="0" algn="ctr">
              <a:buNone/>
            </a:pPr>
            <a:r>
              <a:rPr lang="en-US" dirty="0"/>
              <a:t>when dine-in is safe again?</a:t>
            </a:r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8622081" y="661177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10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Proposal due today 11:59PM EST</a:t>
            </a:r>
          </a:p>
          <a:p>
            <a:pPr marL="0" indent="0">
              <a:buNone/>
            </a:pPr>
            <a:r>
              <a:rPr lang="en-US" dirty="0"/>
              <a:t>A2 due 10/4 11:59PM EST</a:t>
            </a:r>
          </a:p>
          <a:p>
            <a:pPr marL="0" indent="0">
              <a:buNone/>
            </a:pPr>
            <a:r>
              <a:rPr lang="en-US" dirty="0"/>
              <a:t>A5 </a:t>
            </a:r>
            <a:r>
              <a:rPr lang="en-US"/>
              <a:t>is now optional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Questions</a:t>
            </a:r>
          </a:p>
          <a:p>
            <a:pPr marL="0" indent="0">
              <a:buNone/>
            </a:pPr>
            <a:r>
              <a:rPr lang="en-US" dirty="0"/>
              <a:t>Extend A3 and A4 by 1 week?</a:t>
            </a:r>
          </a:p>
          <a:p>
            <a:pPr marL="0" indent="0">
              <a:buNone/>
            </a:pPr>
            <a:r>
              <a:rPr lang="en-US" dirty="0"/>
              <a:t>Swap Compilation/</a:t>
            </a:r>
            <a:r>
              <a:rPr lang="en-US" dirty="0" err="1"/>
              <a:t>Udf</a:t>
            </a:r>
            <a:r>
              <a:rPr lang="en-US" dirty="0"/>
              <a:t> topics with large scale dataflow? </a:t>
            </a:r>
          </a:p>
        </p:txBody>
      </p:sp>
    </p:spTree>
    <p:extLst>
      <p:ext uri="{BB962C8B-B14F-4D97-AF65-F5344CB8AC3E}">
        <p14:creationId xmlns:p14="http://schemas.microsoft.com/office/powerpoint/2010/main" val="623023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05381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What makes this paper well-written?  Identify specific examples from the reading.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Still assuming a ”big reads” workload, how would col-stores adapt to data distribution changes?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Compare and contrast the in-memory vs on-disk “stores” in c-store to the design in a class RDBMS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2456609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7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Query Optimizer</a:t>
            </a:r>
          </a:p>
        </p:txBody>
      </p:sp>
    </p:spTree>
    <p:extLst>
      <p:ext uri="{BB962C8B-B14F-4D97-AF65-F5344CB8AC3E}">
        <p14:creationId xmlns:p14="http://schemas.microsoft.com/office/powerpoint/2010/main" val="3419087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Is a hot dog a sandwich?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76417" y="4429754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63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(TODAY)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71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42473939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05381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Why is writing query optimizers harder than rocket science?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Propose good methods to select promising transitions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What are some benefits of volcano’s top-down search as compared to </a:t>
            </a:r>
            <a:r>
              <a:rPr lang="en-US" dirty="0" err="1"/>
              <a:t>selinger’s</a:t>
            </a:r>
            <a:r>
              <a:rPr lang="en-US" dirty="0"/>
              <a:t> algorithm?  Hint: consider enforcers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</a:t>
            </a:r>
            <a:r>
              <a:rPr lang="en-US" dirty="0"/>
              <a:t>: How to parallelize cascades? What challenges may arise?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11482588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92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venir Next" panose="020B0503020202020204" pitchFamily="34" charset="0"/>
              </a:rPr>
              <a:t>10/27	Vasiliki </a:t>
            </a:r>
            <a:r>
              <a:rPr lang="en-US" sz="2200" b="1" dirty="0" err="1">
                <a:latin typeface="Avenir Next" panose="020B0503020202020204" pitchFamily="34" charset="0"/>
              </a:rPr>
              <a:t>Kalavri</a:t>
            </a:r>
            <a:r>
              <a:rPr lang="en-US" sz="2200" b="1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b="1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82908-581C-A841-BB25-C7E080C8F1A5}"/>
              </a:ext>
            </a:extLst>
          </p:cNvPr>
          <p:cNvSpPr txBox="1"/>
          <p:nvPr/>
        </p:nvSpPr>
        <p:spPr>
          <a:xfrm>
            <a:off x="6788020" y="365125"/>
            <a:ext cx="54039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</a:rPr>
              <a:t>Vasiliki’s talk is 4-5:30PM!</a:t>
            </a:r>
          </a:p>
          <a:p>
            <a:pPr algn="l"/>
            <a:r>
              <a:rPr lang="en-US" sz="3200" b="1" i="1" dirty="0">
                <a:solidFill>
                  <a:srgbClr val="FF0000"/>
                </a:solidFill>
                <a:latin typeface="Avenir Next" panose="020B0503020202020204" pitchFamily="34" charset="0"/>
              </a:rPr>
              <a:t>Replaces</a:t>
            </a: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</a:rPr>
              <a:t> Tuesday Class</a:t>
            </a:r>
          </a:p>
        </p:txBody>
      </p:sp>
    </p:spTree>
    <p:extLst>
      <p:ext uri="{BB962C8B-B14F-4D97-AF65-F5344CB8AC3E}">
        <p14:creationId xmlns:p14="http://schemas.microsoft.com/office/powerpoint/2010/main" val="7543580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Agree or disagree</a:t>
            </a: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Batman is a criminal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23365943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(link on website, slack)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806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8578575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Provide specific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0217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 Writing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did the paper focus on &amp; </a:t>
            </a:r>
            <a:r>
              <a:rPr lang="en-US" i="1" dirty="0"/>
              <a:t>not</a:t>
            </a:r>
            <a:r>
              <a:rPr lang="en-US" dirty="0"/>
              <a:t> focus on? 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 </a:t>
            </a:r>
            <a:r>
              <a:rPr lang="en-US" b="1" dirty="0" err="1"/>
              <a:t>Contribs</a:t>
            </a:r>
            <a:r>
              <a:rPr lang="en-US" dirty="0"/>
              <a:t>: What is the main contribution?  </a:t>
            </a:r>
          </a:p>
          <a:p>
            <a:pPr marL="0" indent="0">
              <a:buNone/>
            </a:pPr>
            <a:r>
              <a:rPr lang="en-US" dirty="0"/>
              <a:t>Design an example that highlights it against prior 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 </a:t>
            </a:r>
            <a:r>
              <a:rPr lang="en-US" b="1" dirty="0" err="1"/>
              <a:t>Exps</a:t>
            </a:r>
            <a:r>
              <a:rPr lang="en-US" dirty="0"/>
              <a:t>: Based on the paper’s aims, what </a:t>
            </a:r>
            <a:r>
              <a:rPr lang="en-US" dirty="0" err="1"/>
              <a:t>exps</a:t>
            </a:r>
            <a:r>
              <a:rPr lang="en-US" dirty="0"/>
              <a:t> should they have run?  Did they?  If not, design a specific exp they should have run.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  Future</a:t>
            </a:r>
            <a:r>
              <a:rPr lang="en-US" dirty="0"/>
              <a:t>: Describe a major follow up question to study.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37012840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25191128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08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My favorite time of day is</a:t>
            </a:r>
          </a:p>
          <a:p>
            <a:pPr marL="0" indent="0" algn="ctr">
              <a:buNone/>
            </a:pP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3479974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E5BC-F9D8-744A-879D-3C5F2CFF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E0769-D385-EF42-9FE8-67A80A09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Today: multi-machine joins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A2 is out – optimizer!</a:t>
            </a:r>
          </a:p>
          <a:p>
            <a:pPr marL="0" indent="0">
              <a:buNone/>
            </a:pPr>
            <a:r>
              <a:rPr lang="en-US" dirty="0"/>
              <a:t>A1 – what did you learn? What did you already know?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808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rms response chart. Question title: How fun was A1?. Number of responses: 13 responses.">
            <a:extLst>
              <a:ext uri="{FF2B5EF4-FFF2-40B4-BE49-F238E27FC236}">
                <a16:creationId xmlns:a16="http://schemas.microsoft.com/office/drawing/2014/main" id="{4D7B382B-F7B9-474B-A7D1-E4D5752B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9009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s response chart. Question title: How educational was A1?. Number of responses: 13 responses.">
            <a:extLst>
              <a:ext uri="{FF2B5EF4-FFF2-40B4-BE49-F238E27FC236}">
                <a16:creationId xmlns:a16="http://schemas.microsoft.com/office/drawing/2014/main" id="{07853036-B0F9-D94D-9F16-8D427206B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94395-F998-D945-916D-4746A0DA3EAC}"/>
              </a:ext>
            </a:extLst>
          </p:cNvPr>
          <p:cNvSpPr txBox="1"/>
          <p:nvPr/>
        </p:nvSpPr>
        <p:spPr>
          <a:xfrm>
            <a:off x="7560526" y="2219093"/>
            <a:ext cx="405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Main Comments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Vague Instructions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Bugs 🙏</a:t>
            </a:r>
          </a:p>
        </p:txBody>
      </p:sp>
    </p:spTree>
    <p:extLst>
      <p:ext uri="{BB962C8B-B14F-4D97-AF65-F5344CB8AC3E}">
        <p14:creationId xmlns:p14="http://schemas.microsoft.com/office/powerpoint/2010/main" val="29021479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C96C-8C8F-5944-9E4E-C9588F72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46606-BB9F-2D45-8CA7-B8776350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Clear, honest writing</a:t>
            </a:r>
          </a:p>
          <a:p>
            <a:pPr lvl="1"/>
            <a:r>
              <a:rPr lang="en-US" dirty="0"/>
              <a:t>Ability to scale up/out is a big win!</a:t>
            </a:r>
          </a:p>
          <a:p>
            <a:pPr lvl="1"/>
            <a:r>
              <a:rPr lang="en-US" dirty="0"/>
              <a:t>Experiment design + explanation: A+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7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Discuss a non-database use case </a:t>
            </a:r>
          </a:p>
          <a:p>
            <a:pPr marL="0" indent="0" algn="ctr">
              <a:buNone/>
            </a:pPr>
            <a:r>
              <a:rPr lang="en-US" sz="3200" dirty="0"/>
              <a:t>that could be viewed from a </a:t>
            </a:r>
          </a:p>
          <a:p>
            <a:pPr marL="0" indent="0" algn="ctr">
              <a:buNone/>
            </a:pPr>
            <a:r>
              <a:rPr lang="en-US" sz="3200" dirty="0"/>
              <a:t>materialized view perspective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(systems, hardware, government, real-life,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etc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Explore the implications</a:t>
            </a:r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94592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7500-A84B-7C4F-BC67-58FA8937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ADA0-D1F6-7541-B7B5-AF024B486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Lacks baselines</a:t>
            </a:r>
          </a:p>
          <a:p>
            <a:pPr lvl="1"/>
            <a:r>
              <a:rPr lang="en-US" dirty="0"/>
              <a:t>Aggregation?</a:t>
            </a:r>
          </a:p>
          <a:p>
            <a:pPr lvl="1"/>
            <a:r>
              <a:rPr lang="en-US" dirty="0"/>
              <a:t>Explain terms</a:t>
            </a:r>
          </a:p>
          <a:p>
            <a:endParaRPr lang="en-US" dirty="0"/>
          </a:p>
          <a:p>
            <a:r>
              <a:rPr lang="en-US" dirty="0"/>
              <a:t>How to choose partitioning key?</a:t>
            </a:r>
          </a:p>
          <a:p>
            <a:r>
              <a:rPr lang="en-US" dirty="0"/>
              <a:t>If scales to 1000+ nodes, what bottlenecks?</a:t>
            </a:r>
          </a:p>
          <a:p>
            <a:r>
              <a:rPr lang="en-US"/>
              <a:t>Failure </a:t>
            </a:r>
            <a:r>
              <a:rPr lang="en-US" dirty="0"/>
              <a:t>on recovery?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375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400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A book/article I recently read </a:t>
            </a: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was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15327614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399" y="3305047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096000" y="3402496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345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random pairing each week?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981" y="4418229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599582" y="4515678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83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Is a hot dog a sandwich?   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17576852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4004757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75039-56C5-7C42-B219-2A673BD4B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0B385A-3329-1749-A790-7A58F8D886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73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34" y="1429823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700241" y="2755387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410596" y="5118597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1058" y="1590662"/>
            <a:ext cx="4655876" cy="4935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My</a:t>
            </a: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 favorite morning drink is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</a:t>
            </a: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(as much detail as you wish)</a:t>
            </a:r>
            <a:endParaRPr lang="en-US" sz="3200" i="1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90"/>
          <a:stretch/>
        </p:blipFill>
        <p:spPr>
          <a:xfrm>
            <a:off x="1806563" y="5377698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5019238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Multi-dimensional indexing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A1 is out, due 9/20</a:t>
            </a:r>
          </a:p>
        </p:txBody>
      </p:sp>
    </p:spTree>
    <p:extLst>
      <p:ext uri="{BB962C8B-B14F-4D97-AF65-F5344CB8AC3E}">
        <p14:creationId xmlns:p14="http://schemas.microsoft.com/office/powerpoint/2010/main" val="159359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umbs Up Crying Cat | Know Your Meme">
            <a:extLst>
              <a:ext uri="{FF2B5EF4-FFF2-40B4-BE49-F238E27FC236}">
                <a16:creationId xmlns:a16="http://schemas.microsoft.com/office/drawing/2014/main" id="{48C9B3CB-2514-D74F-973F-683A891E9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028" y="604687"/>
            <a:ext cx="5708210" cy="541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EF9F8-42E9-0143-B01F-054183EB3771}"/>
              </a:ext>
            </a:extLst>
          </p:cNvPr>
          <p:cNvSpPr txBox="1"/>
          <p:nvPr/>
        </p:nvSpPr>
        <p:spPr>
          <a:xfrm>
            <a:off x="6058330" y="837832"/>
            <a:ext cx="2757486" cy="15696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SPEAKS UP</a:t>
            </a:r>
          </a:p>
          <a:p>
            <a:pPr algn="ctr"/>
            <a:r>
              <a:rPr lang="en-US" sz="48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THUMB UP</a:t>
            </a:r>
          </a:p>
        </p:txBody>
      </p:sp>
    </p:spTree>
    <p:extLst>
      <p:ext uri="{BB962C8B-B14F-4D97-AF65-F5344CB8AC3E}">
        <p14:creationId xmlns:p14="http://schemas.microsoft.com/office/powerpoint/2010/main" val="37286350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Share your favorite quick cooking recipe, </a:t>
            </a:r>
          </a:p>
          <a:p>
            <a:pPr marL="0" indent="0" algn="ctr">
              <a:buNone/>
            </a:pPr>
            <a:r>
              <a:rPr lang="en-US" dirty="0"/>
              <a:t>or what you would like to cook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9308127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11565950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BE8D-6482-534A-A57B-39B45C2D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328080-CF5C-4A44-9D12-D9DD3B91E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56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81" y="767214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686988" y="2092778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397343" y="4455988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805" y="928053"/>
            <a:ext cx="4655876" cy="556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mic &amp; say: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this is _</a:t>
            </a:r>
            <a:r>
              <a:rPr lang="en-US" sz="3200" u="sng" dirty="0">
                <a:latin typeface="Avenir Next" panose="020B0503020202020204" pitchFamily="34" charset="0"/>
                <a:cs typeface="Arial" panose="020B0604020202020204" pitchFamily="34" charset="0"/>
              </a:rPr>
              <a:t>(name)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_,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 ate ___________ for breakfast”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Click           when done 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1183710" y="4715089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68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Walk through</a:t>
            </a:r>
          </a:p>
          <a:p>
            <a:pPr marL="0" indent="0">
              <a:buNone/>
            </a:pPr>
            <a:r>
              <a:rPr lang="en-US" dirty="0"/>
              <a:t>A0</a:t>
            </a:r>
          </a:p>
          <a:p>
            <a:pPr marL="0" indent="0">
              <a:buNone/>
            </a:pPr>
            <a:r>
              <a:rPr lang="en-US" dirty="0"/>
              <a:t>Paper Reviews</a:t>
            </a:r>
          </a:p>
          <a:p>
            <a:pPr marL="0" indent="0">
              <a:buNone/>
            </a:pPr>
            <a:r>
              <a:rPr lang="en-US" dirty="0"/>
              <a:t>Project list is up (still evolving)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Course goal</a:t>
            </a:r>
          </a:p>
          <a:p>
            <a:pPr marL="0" indent="0">
              <a:buNone/>
            </a:pPr>
            <a:r>
              <a:rPr lang="en-US" dirty="0"/>
              <a:t>You feel comfortable reading papers + conducting research</a:t>
            </a:r>
          </a:p>
          <a:p>
            <a:pPr marL="0" indent="0">
              <a:buNone/>
            </a:pPr>
            <a:r>
              <a:rPr lang="en-US" dirty="0"/>
              <a:t>Research ~ answering your own questions</a:t>
            </a:r>
          </a:p>
        </p:txBody>
      </p:sp>
    </p:spTree>
    <p:extLst>
      <p:ext uri="{BB962C8B-B14F-4D97-AF65-F5344CB8AC3E}">
        <p14:creationId xmlns:p14="http://schemas.microsoft.com/office/powerpoint/2010/main" val="24891922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Review classic DBMS 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 on w6113.github.io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353B0-C7A0-5049-959F-38958D3F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88" y="3983590"/>
            <a:ext cx="8477420" cy="303093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C2DB4DC-5C21-B246-8B64-13709BAFEC82}"/>
              </a:ext>
            </a:extLst>
          </p:cNvPr>
          <p:cNvSpPr/>
          <p:nvPr/>
        </p:nvSpPr>
        <p:spPr>
          <a:xfrm rot="1235702">
            <a:off x="3504178" y="601370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5458F50-5FAC-3544-8B36-16B360FCED4D}"/>
              </a:ext>
            </a:extLst>
          </p:cNvPr>
          <p:cNvSpPr/>
          <p:nvPr/>
        </p:nvSpPr>
        <p:spPr>
          <a:xfrm rot="13481599">
            <a:off x="7946280" y="632391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22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FE028D-EACC-5E47-8BD7-24B4A007EF13}"/>
              </a:ext>
            </a:extLst>
          </p:cNvPr>
          <p:cNvSpPr txBox="1"/>
          <p:nvPr/>
        </p:nvSpPr>
        <p:spPr>
          <a:xfrm>
            <a:off x="3996643" y="3013502"/>
            <a:ext cx="419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#</a:t>
            </a:r>
            <a:r>
              <a:rPr lang="en-US" sz="4800" dirty="0" err="1">
                <a:solidFill>
                  <a:schemeClr val="bg1"/>
                </a:solidFill>
                <a:latin typeface="Avenir Next" panose="020B0503020202020204" pitchFamily="34" charset="0"/>
              </a:rPr>
              <a:t>ScholarStrike</a:t>
            </a:r>
            <a:endParaRPr lang="en-US" sz="4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198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2D373-E715-A745-88D3-5C5D253F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81" y="1330035"/>
            <a:ext cx="6277838" cy="62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75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F636-8F88-E04F-B5CE-9D75FE43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433" y="1468481"/>
            <a:ext cx="8413040" cy="53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45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187C5-C207-244C-B09E-994F8762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26"/>
          <a:stretch/>
        </p:blipFill>
        <p:spPr>
          <a:xfrm>
            <a:off x="1500281" y="1448790"/>
            <a:ext cx="9500196" cy="54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96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Discuss a non-database use case </a:t>
            </a:r>
          </a:p>
          <a:p>
            <a:pPr marL="0" indent="0" algn="ctr">
              <a:buNone/>
            </a:pPr>
            <a:r>
              <a:rPr lang="en-US" sz="3200" dirty="0"/>
              <a:t>that could be viewed from a </a:t>
            </a:r>
          </a:p>
          <a:p>
            <a:pPr marL="0" indent="0" algn="ctr">
              <a:buNone/>
            </a:pPr>
            <a:r>
              <a:rPr lang="en-US" sz="3200" dirty="0"/>
              <a:t>materialized view perspective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(systems, hardware, government, real-life,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etc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Explore the implications!</a:t>
            </a:r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42762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4A207-2447-B947-B9C3-F192E168C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56"/>
          <a:stretch/>
        </p:blipFill>
        <p:spPr>
          <a:xfrm>
            <a:off x="1580423" y="1472541"/>
            <a:ext cx="9031155" cy="53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01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DCD4-11D8-A346-83B9-453EC259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7C23-A0F4-C74B-B210-6C0BB0D3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ACCC92-EA2A-8746-B71C-70CCA5DF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0800"/>
            <a:ext cx="10160000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434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E403-D7B6-F84E-89D2-5D76B728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Search terms to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FDED-895B-A547-8C1F-C762139D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john </a:t>
            </a:r>
            <a:r>
              <a:rPr lang="en-US" sz="4400" dirty="0" err="1">
                <a:solidFill>
                  <a:schemeClr val="bg1"/>
                </a:solidFill>
              </a:rPr>
              <a:t>oliver</a:t>
            </a:r>
            <a:r>
              <a:rPr lang="en-US" sz="4400" dirty="0">
                <a:solidFill>
                  <a:schemeClr val="bg1"/>
                </a:solidFill>
              </a:rPr>
              <a:t> police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Netflix 13th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The case for reparations</a:t>
            </a:r>
          </a:p>
          <a:p>
            <a:pPr marL="0" indent="0">
              <a:buNone/>
            </a:pPr>
            <a:r>
              <a:rPr lang="en-US" sz="4400" dirty="0" err="1">
                <a:solidFill>
                  <a:schemeClr val="bg1"/>
                </a:solidFill>
              </a:rPr>
              <a:t>shutdownstem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89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for Tuesday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0 by 9/13 11:59PM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2823693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Avenir Next" panose="020B05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5783</TotalTime>
  <Words>2990</Words>
  <Application>Microsoft Macintosh PowerPoint</Application>
  <PresentationFormat>Widescreen</PresentationFormat>
  <Paragraphs>626</Paragraphs>
  <Slides>93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Arial</vt:lpstr>
      <vt:lpstr>Avenir Book</vt:lpstr>
      <vt:lpstr>Avenir Next</vt:lpstr>
      <vt:lpstr>Calibri</vt:lpstr>
      <vt:lpstr>Consolas</vt:lpstr>
      <vt:lpstr>Impact</vt:lpstr>
      <vt:lpstr>Office Theme</vt:lpstr>
      <vt:lpstr>PowerPoint Presentation</vt:lpstr>
      <vt:lpstr>Class 14</vt:lpstr>
      <vt:lpstr>PowerPoint Presentation</vt:lpstr>
      <vt:lpstr>Logistics</vt:lpstr>
      <vt:lpstr>PowerPoint Presentation</vt:lpstr>
      <vt:lpstr>DB seminar talks</vt:lpstr>
      <vt:lpstr>Each group assigns notetaker</vt:lpstr>
      <vt:lpstr>PowerPoint Presentation</vt:lpstr>
      <vt:lpstr>Each group assigns notetaker</vt:lpstr>
      <vt:lpstr>PowerPoint Presentation</vt:lpstr>
      <vt:lpstr>Class 13</vt:lpstr>
      <vt:lpstr>PowerPoint Presentation</vt:lpstr>
      <vt:lpstr>Logistics</vt:lpstr>
      <vt:lpstr>Draft: Reproduce and Extend</vt:lpstr>
      <vt:lpstr>Draft: Research Project</vt:lpstr>
      <vt:lpstr>DB seminar talks</vt:lpstr>
      <vt:lpstr>Each group assigns notetaker</vt:lpstr>
      <vt:lpstr>PowerPoint Presentation</vt:lpstr>
      <vt:lpstr>Each group assigns notetaker</vt:lpstr>
      <vt:lpstr>PowerPoint Presentation</vt:lpstr>
      <vt:lpstr>Class 12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11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10</vt:lpstr>
      <vt:lpstr>PowerPoint Presentation</vt:lpstr>
      <vt:lpstr>Logistics</vt:lpstr>
      <vt:lpstr>DB seminar talks</vt:lpstr>
      <vt:lpstr>Queryvis.com</vt:lpstr>
      <vt:lpstr>Breakout Qs</vt:lpstr>
      <vt:lpstr>Breakout Qs</vt:lpstr>
      <vt:lpstr>Breakout Qs.  </vt:lpstr>
      <vt:lpstr>PowerPoint Presentation</vt:lpstr>
      <vt:lpstr>Breakout Qs.  </vt:lpstr>
      <vt:lpstr>Class 9</vt:lpstr>
      <vt:lpstr>PowerPoint Presentation</vt:lpstr>
      <vt:lpstr>Logistics</vt:lpstr>
      <vt:lpstr>Comments</vt:lpstr>
      <vt:lpstr>Breakout Qs.  </vt:lpstr>
      <vt:lpstr>Class 8</vt:lpstr>
      <vt:lpstr>PowerPoint Presentation</vt:lpstr>
      <vt:lpstr>Logistics</vt:lpstr>
      <vt:lpstr>Breakout Qs.  </vt:lpstr>
      <vt:lpstr>Class 7</vt:lpstr>
      <vt:lpstr>PowerPoint Presentation</vt:lpstr>
      <vt:lpstr>Logistics</vt:lpstr>
      <vt:lpstr>DB seminar talks</vt:lpstr>
      <vt:lpstr>Breakout Qs.  </vt:lpstr>
      <vt:lpstr>Class 6</vt:lpstr>
      <vt:lpstr>PowerPoint Presentation</vt:lpstr>
      <vt:lpstr>Logistics</vt:lpstr>
      <vt:lpstr>DB seminar talks</vt:lpstr>
      <vt:lpstr>Breakout Qs.  Provide specific examples</vt:lpstr>
      <vt:lpstr>Breakout</vt:lpstr>
      <vt:lpstr>Class 5</vt:lpstr>
      <vt:lpstr>PowerPoint Presentation</vt:lpstr>
      <vt:lpstr>Logistics</vt:lpstr>
      <vt:lpstr>PowerPoint Presentation</vt:lpstr>
      <vt:lpstr>Reviews</vt:lpstr>
      <vt:lpstr>Reviews</vt:lpstr>
      <vt:lpstr>Class 4</vt:lpstr>
      <vt:lpstr>PowerPoint Presentation</vt:lpstr>
      <vt:lpstr>Today’s session</vt:lpstr>
      <vt:lpstr>Today’s session</vt:lpstr>
      <vt:lpstr>Breakout</vt:lpstr>
      <vt:lpstr>Discussion</vt:lpstr>
      <vt:lpstr>Class 3</vt:lpstr>
      <vt:lpstr>PowerPoint Presentation</vt:lpstr>
      <vt:lpstr>Today’s session</vt:lpstr>
      <vt:lpstr>Breakout</vt:lpstr>
      <vt:lpstr>Discussion</vt:lpstr>
      <vt:lpstr>Class 2</vt:lpstr>
      <vt:lpstr>PowerPoint Presentation</vt:lpstr>
      <vt:lpstr>Logistics</vt:lpstr>
      <vt:lpstr>Today’s session</vt:lpstr>
      <vt:lpstr>PowerPoint Presentation</vt:lpstr>
      <vt:lpstr>Black Lives Matter</vt:lpstr>
      <vt:lpstr>Black Lives Matter</vt:lpstr>
      <vt:lpstr>Black Lives Matter</vt:lpstr>
      <vt:lpstr>Black Lives Matter</vt:lpstr>
      <vt:lpstr>PowerPoint Presentation</vt:lpstr>
      <vt:lpstr>Search terms to learn more</vt:lpstr>
      <vt:lpstr>Your Tasks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Setup</dc:title>
  <dc:creator>Microsoft Office User</dc:creator>
  <cp:lastModifiedBy>Microsoft Office User</cp:lastModifiedBy>
  <cp:revision>149</cp:revision>
  <dcterms:created xsi:type="dcterms:W3CDTF">2020-09-08T14:06:51Z</dcterms:created>
  <dcterms:modified xsi:type="dcterms:W3CDTF">2020-10-22T15:22:37Z</dcterms:modified>
</cp:coreProperties>
</file>